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3" r:id="rId4"/>
    <p:sldId id="268" r:id="rId5"/>
    <p:sldId id="274" r:id="rId6"/>
    <p:sldId id="271" r:id="rId7"/>
    <p:sldId id="323" r:id="rId8"/>
    <p:sldId id="275" r:id="rId9"/>
    <p:sldId id="270" r:id="rId10"/>
    <p:sldId id="315" r:id="rId11"/>
    <p:sldId id="316" r:id="rId12"/>
    <p:sldId id="276" r:id="rId13"/>
    <p:sldId id="269" r:id="rId14"/>
    <p:sldId id="313" r:id="rId15"/>
    <p:sldId id="284" r:id="rId16"/>
    <p:sldId id="303" r:id="rId17"/>
    <p:sldId id="304" r:id="rId18"/>
    <p:sldId id="305" r:id="rId19"/>
    <p:sldId id="306" r:id="rId20"/>
    <p:sldId id="309" r:id="rId21"/>
    <p:sldId id="302" r:id="rId22"/>
    <p:sldId id="285" r:id="rId23"/>
    <p:sldId id="286" r:id="rId24"/>
    <p:sldId id="307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14" r:id="rId40"/>
    <p:sldId id="279" r:id="rId41"/>
    <p:sldId id="318" r:id="rId42"/>
    <p:sldId id="319" r:id="rId43"/>
    <p:sldId id="320" r:id="rId44"/>
    <p:sldId id="321" r:id="rId45"/>
    <p:sldId id="322" r:id="rId46"/>
    <p:sldId id="317" r:id="rId47"/>
    <p:sldId id="280" r:id="rId48"/>
    <p:sldId id="281" r:id="rId49"/>
    <p:sldId id="282" r:id="rId50"/>
    <p:sldId id="283" r:id="rId51"/>
    <p:sldId id="324" r:id="rId52"/>
    <p:sldId id="277" r:id="rId53"/>
    <p:sldId id="278" r:id="rId54"/>
    <p:sldId id="310" r:id="rId55"/>
  </p:sldIdLst>
  <p:sldSz cx="9144000" cy="6858000" type="screen4x3"/>
  <p:notesSz cx="6858000" cy="9144000"/>
  <p:embeddedFontLst>
    <p:embeddedFont>
      <p:font typeface="나눔스퀘어 ExtraBold" pitchFamily="50" charset="-127"/>
      <p:bold r:id="rId56"/>
    </p:embeddedFont>
    <p:embeddedFont>
      <p:font typeface="Wingdings 2" pitchFamily="18" charset="2"/>
      <p:regular r:id="rId57"/>
    </p:embeddedFont>
    <p:embeddedFont>
      <p:font typeface="배달의민족 주아" pitchFamily="18" charset="-127"/>
      <p:regular r:id="rId58"/>
    </p:embeddedFont>
    <p:embeddedFont>
      <p:font typeface="Tahoma" pitchFamily="34" charset="0"/>
      <p:regular r:id="rId59"/>
      <p:bold r:id="rId60"/>
    </p:embeddedFont>
    <p:embeddedFont>
      <p:font typeface="HY견고딕" pitchFamily="18" charset="-127"/>
      <p:regular r:id="rId6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88E5"/>
    <a:srgbClr val="46222E"/>
    <a:srgbClr val="A0B802"/>
    <a:srgbClr val="1551B3"/>
    <a:srgbClr val="94941C"/>
    <a:srgbClr val="9CB4E8"/>
    <a:srgbClr val="90A400"/>
    <a:srgbClr val="1E5C37"/>
    <a:srgbClr val="B8C2E2"/>
    <a:srgbClr val="114EA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12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KR05 cover0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KR05 cover0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363663" y="-188913"/>
            <a:ext cx="10942638" cy="851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8612981" y="5197475"/>
            <a:ext cx="2089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나눔스퀘어 ExtraBold" panose="020B0600000101010101" pitchFamily="50" charset="-127"/>
              </a:rPr>
              <a:t>조</a:t>
            </a:r>
            <a:endParaRPr lang="en-US" altLang="ko-KR" sz="1600" b="1" dirty="0">
              <a:solidFill>
                <a:schemeClr val="bg1"/>
              </a:solidFill>
              <a:latin typeface="Tahoma" panose="020B060403050404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7" name="Picture 14" descr="KR05 cover0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586163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KR05 cover0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4538" y="3670300"/>
            <a:ext cx="12096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24388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00" y="236538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4038" y="4048125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238" y="2536825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55725" y="2574925"/>
            <a:ext cx="6400800" cy="550863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2200">
                <a:solidFill>
                  <a:srgbClr val="E6E6E6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9925" y="1962150"/>
            <a:ext cx="7772400" cy="5778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40263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97764-282C-4795-8A0B-0D582B2491A0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69166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61138" y="11113"/>
            <a:ext cx="2125662" cy="60817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388" y="11113"/>
            <a:ext cx="6229350" cy="60817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968215-849C-4202-8758-12B7DA0DA0E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71249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89579A-303E-49BF-A357-33054002F22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304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093EBD-42A5-4505-B4F1-FCF5A703FE0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13344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A0ACA-2F00-4900-AD3B-EE6D350EB33A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70390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556EF6-4BE6-44E0-B288-F4FAFB960E3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34227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A074C-BEBA-4024-958B-26A1CD21729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822538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9E285-71F3-4446-9736-6F9AD7C0454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507712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E3029-C629-4AF9-A712-2CBDC3FE3FB0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91738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247A7-0718-43CE-A683-AE166381830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71349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 descr="KR05 print0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333625"/>
            <a:ext cx="29432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4" descr="KR05 print01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7663" y="-185738"/>
            <a:ext cx="9896476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113"/>
            <a:ext cx="8229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pic>
        <p:nvPicPr>
          <p:cNvPr id="1031" name="Picture 16" descr="KR05 print0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664325"/>
            <a:ext cx="914241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19539E7-2B19-4F41-822C-B4063198B0F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+mj-lt"/>
          <a:ea typeface="나눔스퀘어 ExtraBold" panose="020B0600000101010101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1"/>
          </a:solidFill>
          <a:latin typeface="Tahoma" pitchFamily="34" charset="0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©"/>
        <a:defRPr kumimoji="1" sz="24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±"/>
        <a:defRPr kumimoji="1" sz="2000">
          <a:solidFill>
            <a:schemeClr val="tx1"/>
          </a:solidFill>
          <a:latin typeface="+mn-lt"/>
          <a:ea typeface="나눔스퀘어 ExtraBold" panose="020B0600000101010101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5000"/>
        <a:buFont typeface="Wingdings 2" panose="05020102010507070707" pitchFamily="18" charset="2"/>
        <a:buChar char=""/>
        <a:defRPr kumimoji="1">
          <a:solidFill>
            <a:schemeClr val="tx1"/>
          </a:solidFill>
          <a:latin typeface="+mn-lt"/>
          <a:ea typeface="나눔스퀘어 ExtraBold" panose="020B0600000101010101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"/>
        <a:defRPr kumimoji="1" sz="1600">
          <a:solidFill>
            <a:schemeClr val="tx1"/>
          </a:solidFill>
          <a:latin typeface="+mn-lt"/>
          <a:ea typeface="나눔스퀘어 ExtraBold" panose="020B0600000101010101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è"/>
        <a:defRPr kumimoji="1" sz="1400">
          <a:solidFill>
            <a:schemeClr val="tx1"/>
          </a:solidFill>
          <a:latin typeface="+mn-lt"/>
          <a:ea typeface="나눔스퀘어 ExtraBold" panose="020B0600000101010101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è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è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è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è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60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Tramap</a:t>
            </a:r>
            <a:r>
              <a:rPr lang="en-US" altLang="ko-KR" sz="6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Basket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7704" y="2708920"/>
            <a:ext cx="6400800" cy="550863"/>
          </a:xfrm>
        </p:spPr>
        <p:txBody>
          <a:bodyPr/>
          <a:lstStyle/>
          <a:p>
            <a:pPr eaLnBrk="1" hangingPunct="1"/>
            <a:r>
              <a:rPr lang="en-US" altLang="ko-K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JSP 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자유여행사 사이트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79512" y="6302367"/>
            <a:ext cx="786251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None/>
              <a:defRPr kumimoji="1" sz="2200">
                <a:solidFill>
                  <a:srgbClr val="E6E6E6"/>
                </a:solidFill>
                <a:latin typeface="+mn-lt"/>
                <a:ea typeface="나눔스퀘어 ExtraBold" panose="020B0600000101010101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±"/>
              <a:defRPr kumimoji="1" sz="2000">
                <a:solidFill>
                  <a:schemeClr val="tx1"/>
                </a:solidFill>
                <a:latin typeface="+mn-lt"/>
                <a:ea typeface="나눔스퀘어 ExtraBold" panose="020B0600000101010101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+mn-lt"/>
                <a:ea typeface="나눔스퀘어 ExtraBold" panose="020B0600000101010101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 2" panose="05020102010507070707" pitchFamily="18" charset="2"/>
              <a:buChar char=""/>
              <a:defRPr kumimoji="1" sz="1600">
                <a:solidFill>
                  <a:schemeClr val="tx1"/>
                </a:solidFill>
                <a:latin typeface="+mn-lt"/>
                <a:ea typeface="나눔스퀘어 ExtraBold" panose="020B0600000101010101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kumimoji="1" sz="1400">
                <a:solidFill>
                  <a:schemeClr val="tx1"/>
                </a:solidFill>
                <a:latin typeface="+mn-lt"/>
                <a:ea typeface="나눔스퀘어 ExtraBold" panose="020B0600000101010101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è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è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è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è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/>
            <a:r>
              <a:rPr lang="en-US" altLang="ko-KR" sz="20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0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20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유병현 설유경 김찬미 김동성 안상현 최다빈</a:t>
            </a:r>
            <a:endParaRPr lang="en-US" altLang="ko-KR" sz="2000" kern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</a:rPr>
              <a:t>데이터구조 </a:t>
            </a:r>
            <a:r>
              <a:rPr lang="en-US" altLang="ko-KR" dirty="0" smtClean="0">
                <a:latin typeface="나눔스퀘어 ExtraBold" panose="020B0600000101010101" pitchFamily="50" charset="-127"/>
              </a:rPr>
              <a:t>- ERD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l="9673" t="13653" r="9928" b="7840"/>
          <a:stretch/>
        </p:blipFill>
        <p:spPr>
          <a:xfrm>
            <a:off x="0" y="1097638"/>
            <a:ext cx="9144000" cy="48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99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</a:rPr>
              <a:t>데이터구조 </a:t>
            </a:r>
            <a:r>
              <a:rPr lang="en-US" altLang="ko-KR" dirty="0" smtClean="0">
                <a:latin typeface="나눔스퀘어 ExtraBold" panose="020B0600000101010101" pitchFamily="50" charset="-127"/>
              </a:rPr>
              <a:t>- ERD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l="50787" t="24715" r="7476" b="6956"/>
          <a:stretch/>
        </p:blipFill>
        <p:spPr>
          <a:xfrm>
            <a:off x="1475656" y="980728"/>
            <a:ext cx="6192688" cy="54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45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76" y="2500307"/>
            <a:ext cx="2375896" cy="738664"/>
            <a:chOff x="3830613" y="1785926"/>
            <a:chExt cx="2376073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2237959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750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43" y="2276872"/>
            <a:ext cx="2579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소비자</a:t>
            </a:r>
            <a:endParaRPr lang="en-US" altLang="ko-KR" sz="3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 계획 설계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여행내역 확인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결제 및 확인</a:t>
            </a:r>
            <a:endParaRPr lang="en-US" altLang="ko-KR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5927" y="2276872"/>
            <a:ext cx="352853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altLang="ko-KR" sz="3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항공사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숙박시설 관리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가이드관리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여행내역 관리 기능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게시판 기능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3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KR05 print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47786" y="2204864"/>
            <a:ext cx="4254658" cy="75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43" y="2276872"/>
            <a:ext cx="25795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소비자</a:t>
            </a:r>
            <a:endParaRPr lang="en-US" altLang="ko-KR" sz="3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 계획 설계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여행내역 확인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결제 및 확인</a:t>
            </a:r>
            <a:endParaRPr lang="en-US" altLang="ko-KR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5927" y="2276872"/>
            <a:ext cx="27061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항공사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숙박시설 관리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가이드관리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여행내역 관리 기능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게시판 기능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42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홈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16832"/>
            <a:ext cx="9192204" cy="43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25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국가 선택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682" y="1052736"/>
            <a:ext cx="6421735" cy="5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22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항공권 선택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40768"/>
            <a:ext cx="9036496" cy="51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51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선택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609" y="933520"/>
            <a:ext cx="6309881" cy="57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84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관광지 선택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052736"/>
            <a:ext cx="5765628" cy="55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3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4438" y="1419225"/>
            <a:ext cx="3856037" cy="723900"/>
          </a:xfrm>
        </p:spPr>
        <p:txBody>
          <a:bodyPr/>
          <a:lstStyle/>
          <a:p>
            <a:pPr eaLnBrk="1" hangingPunct="1"/>
            <a:r>
              <a:rPr lang="en-US" altLang="ko-KR" sz="4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grpSp>
        <p:nvGrpSpPr>
          <p:cNvPr id="4099" name="그룹 20"/>
          <p:cNvGrpSpPr>
            <a:grpSpLocks/>
          </p:cNvGrpSpPr>
          <p:nvPr/>
        </p:nvGrpSpPr>
        <p:grpSpPr bwMode="auto">
          <a:xfrm>
            <a:off x="3825877" y="2500311"/>
            <a:ext cx="1446154" cy="430887"/>
            <a:chOff x="3830613" y="1785926"/>
            <a:chExt cx="1446262" cy="430241"/>
          </a:xfrm>
        </p:grpSpPr>
        <p:sp>
          <p:nvSpPr>
            <p:cNvPr id="13" name="직사각형 12"/>
            <p:cNvSpPr/>
            <p:nvPr/>
          </p:nvSpPr>
          <p:spPr>
            <a:xfrm>
              <a:off x="3830613" y="1854086"/>
              <a:ext cx="53979" cy="233013"/>
            </a:xfrm>
            <a:prstGeom prst="rect">
              <a:avLst/>
            </a:prstGeom>
            <a:solidFill>
              <a:srgbClr val="13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13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1308148" cy="430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개발환경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100" name="그룹 21"/>
          <p:cNvGrpSpPr>
            <a:grpSpLocks/>
          </p:cNvGrpSpPr>
          <p:nvPr/>
        </p:nvGrpSpPr>
        <p:grpSpPr bwMode="auto">
          <a:xfrm>
            <a:off x="3825877" y="3165477"/>
            <a:ext cx="1446154" cy="430887"/>
            <a:chOff x="3830613" y="2371725"/>
            <a:chExt cx="1446262" cy="432094"/>
          </a:xfrm>
        </p:grpSpPr>
        <p:sp>
          <p:nvSpPr>
            <p:cNvPr id="15" name="직사각형 14"/>
            <p:cNvSpPr/>
            <p:nvPr/>
          </p:nvSpPr>
          <p:spPr>
            <a:xfrm>
              <a:off x="3830613" y="2440179"/>
              <a:ext cx="53979" cy="232424"/>
            </a:xfrm>
            <a:prstGeom prst="rect">
              <a:avLst/>
            </a:prstGeom>
            <a:solidFill>
              <a:srgbClr val="13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11" name="TextBox 15"/>
            <p:cNvSpPr txBox="1">
              <a:spLocks noChangeArrowheads="1"/>
            </p:cNvSpPr>
            <p:nvPr/>
          </p:nvSpPr>
          <p:spPr bwMode="auto">
            <a:xfrm>
              <a:off x="3968727" y="2371725"/>
              <a:ext cx="1308148" cy="43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기획의도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101" name="그룹 22"/>
          <p:cNvGrpSpPr>
            <a:grpSpLocks/>
          </p:cNvGrpSpPr>
          <p:nvPr/>
        </p:nvGrpSpPr>
        <p:grpSpPr bwMode="auto">
          <a:xfrm>
            <a:off x="3825886" y="3829053"/>
            <a:ext cx="1773167" cy="430887"/>
            <a:chOff x="3830613" y="3152775"/>
            <a:chExt cx="1773294" cy="430239"/>
          </a:xfrm>
        </p:grpSpPr>
        <p:sp>
          <p:nvSpPr>
            <p:cNvPr id="17" name="직사각형 16"/>
            <p:cNvSpPr/>
            <p:nvPr/>
          </p:nvSpPr>
          <p:spPr>
            <a:xfrm>
              <a:off x="3830613" y="3220935"/>
              <a:ext cx="53979" cy="233011"/>
            </a:xfrm>
            <a:prstGeom prst="rect">
              <a:avLst/>
            </a:prstGeom>
            <a:solidFill>
              <a:srgbClr val="13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09" name="TextBox 17"/>
            <p:cNvSpPr txBox="1">
              <a:spLocks noChangeArrowheads="1"/>
            </p:cNvSpPr>
            <p:nvPr/>
          </p:nvSpPr>
          <p:spPr bwMode="auto">
            <a:xfrm>
              <a:off x="3968727" y="3152775"/>
              <a:ext cx="1635180" cy="43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데이터구조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102" name="그룹 23"/>
          <p:cNvGrpSpPr>
            <a:grpSpLocks/>
          </p:cNvGrpSpPr>
          <p:nvPr/>
        </p:nvGrpSpPr>
        <p:grpSpPr bwMode="auto">
          <a:xfrm>
            <a:off x="3825877" y="4494216"/>
            <a:ext cx="1446154" cy="430887"/>
            <a:chOff x="3830613" y="3738574"/>
            <a:chExt cx="1446262" cy="432094"/>
          </a:xfrm>
        </p:grpSpPr>
        <p:sp>
          <p:nvSpPr>
            <p:cNvPr id="19" name="직사각형 18"/>
            <p:cNvSpPr/>
            <p:nvPr/>
          </p:nvSpPr>
          <p:spPr>
            <a:xfrm>
              <a:off x="3830613" y="3807027"/>
              <a:ext cx="53979" cy="232424"/>
            </a:xfrm>
            <a:prstGeom prst="rect">
              <a:avLst/>
            </a:prstGeom>
            <a:solidFill>
              <a:srgbClr val="13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07" name="TextBox 19"/>
            <p:cNvSpPr txBox="1">
              <a:spLocks noChangeArrowheads="1"/>
            </p:cNvSpPr>
            <p:nvPr/>
          </p:nvSpPr>
          <p:spPr bwMode="auto">
            <a:xfrm>
              <a:off x="3968727" y="3738574"/>
              <a:ext cx="1308148" cy="43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103" name="그룹 24"/>
          <p:cNvGrpSpPr>
            <a:grpSpLocks/>
          </p:cNvGrpSpPr>
          <p:nvPr/>
        </p:nvGrpSpPr>
        <p:grpSpPr bwMode="auto">
          <a:xfrm>
            <a:off x="3825888" y="5157783"/>
            <a:ext cx="1446154" cy="430887"/>
            <a:chOff x="3830613" y="3738574"/>
            <a:chExt cx="1446257" cy="430241"/>
          </a:xfrm>
        </p:grpSpPr>
        <p:sp>
          <p:nvSpPr>
            <p:cNvPr id="26" name="직사각형 25"/>
            <p:cNvSpPr/>
            <p:nvPr/>
          </p:nvSpPr>
          <p:spPr>
            <a:xfrm>
              <a:off x="3830613" y="3806734"/>
              <a:ext cx="53979" cy="233013"/>
            </a:xfrm>
            <a:prstGeom prst="rect">
              <a:avLst/>
            </a:prstGeom>
            <a:solidFill>
              <a:srgbClr val="136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05" name="TextBox 26"/>
            <p:cNvSpPr txBox="1">
              <a:spLocks noChangeArrowheads="1"/>
            </p:cNvSpPr>
            <p:nvPr/>
          </p:nvSpPr>
          <p:spPr bwMode="auto">
            <a:xfrm>
              <a:off x="3968727" y="3738574"/>
              <a:ext cx="1308143" cy="430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역할분담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관광지 선택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85622"/>
            <a:ext cx="9144000" cy="56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45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숙소 선택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50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41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숙소 선택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3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943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숙소 선택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4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19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숙소 선택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40768"/>
            <a:ext cx="9144000" cy="50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7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505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가이드 선택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268760"/>
            <a:ext cx="9144000" cy="5382916"/>
            <a:chOff x="0" y="1646485"/>
            <a:chExt cx="9144000" cy="53829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755"/>
            <a:stretch/>
          </p:blipFill>
          <p:spPr>
            <a:xfrm>
              <a:off x="0" y="1646485"/>
              <a:ext cx="9144000" cy="39970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" r="18500" b="21635"/>
            <a:stretch/>
          </p:blipFill>
          <p:spPr>
            <a:xfrm>
              <a:off x="0" y="5373217"/>
              <a:ext cx="7452320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202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505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가이드 선택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755"/>
          <a:stretch/>
        </p:blipFill>
        <p:spPr>
          <a:xfrm>
            <a:off x="0" y="2132856"/>
            <a:ext cx="9144000" cy="39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92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19970"/>
            <a:ext cx="9144000" cy="4429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505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가이드 선택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선택사항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96752"/>
            <a:ext cx="1590897" cy="2553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3068960"/>
            <a:ext cx="1838582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7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가이드 후기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1833" y="764704"/>
            <a:ext cx="5520334" cy="59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24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698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 기능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1988840"/>
            <a:ext cx="3829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67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80" y="2500307"/>
            <a:ext cx="2375896" cy="738664"/>
            <a:chOff x="3830613" y="1785926"/>
            <a:chExt cx="2376071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2237957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개발환경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809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5203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로그인 후 가이드 후기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900" b="2594"/>
          <a:stretch/>
        </p:blipFill>
        <p:spPr>
          <a:xfrm>
            <a:off x="0" y="2060848"/>
            <a:ext cx="9144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91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469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가이드 후기 삭제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9692" y="717550"/>
            <a:ext cx="5544616" cy="594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5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469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가이드 후기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삭제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7704" y="900640"/>
            <a:ext cx="5328592" cy="57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2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최종 내역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124744"/>
            <a:ext cx="9144000" cy="5184577"/>
            <a:chOff x="0" y="548679"/>
            <a:chExt cx="9144000" cy="51845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3477"/>
            <a:stretch/>
          </p:blipFill>
          <p:spPr>
            <a:xfrm>
              <a:off x="0" y="952500"/>
              <a:ext cx="9144000" cy="478075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0177"/>
            <a:stretch/>
          </p:blipFill>
          <p:spPr>
            <a:xfrm>
              <a:off x="0" y="548679"/>
              <a:ext cx="9144000" cy="4448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566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카드 결제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77" b="4047"/>
          <a:stretch/>
        </p:blipFill>
        <p:spPr>
          <a:xfrm>
            <a:off x="0" y="1700808"/>
            <a:ext cx="91440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3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카드 결제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953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25144"/>
            <a:ext cx="504056" cy="72008"/>
          </a:xfrm>
          <a:prstGeom prst="rect">
            <a:avLst/>
          </a:prstGeom>
          <a:solidFill>
            <a:srgbClr val="46222E"/>
          </a:solidFill>
          <a:ln>
            <a:solidFill>
              <a:srgbClr val="4622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56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87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결제 완료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39952" y="4653136"/>
            <a:ext cx="504056" cy="72008"/>
          </a:xfrm>
          <a:prstGeom prst="rect">
            <a:avLst/>
          </a:prstGeom>
          <a:solidFill>
            <a:srgbClr val="46222E"/>
          </a:solidFill>
          <a:ln>
            <a:solidFill>
              <a:srgbClr val="4622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20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결제 내역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78" t="10176" r="17618" b="50570"/>
          <a:stretch/>
        </p:blipFill>
        <p:spPr>
          <a:xfrm>
            <a:off x="395536" y="2276872"/>
            <a:ext cx="835292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24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소비자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결제 상세 내역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77"/>
          <a:stretch/>
        </p:blipFill>
        <p:spPr>
          <a:xfrm>
            <a:off x="0" y="1628800"/>
            <a:ext cx="9144000" cy="44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98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KR05 print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3968" y="2060848"/>
            <a:ext cx="5067878" cy="89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43" y="2276872"/>
            <a:ext cx="2028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소비자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여행 계획 설계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여행내역 확인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결제 및 확인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5927" y="2276872"/>
            <a:ext cx="352853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endParaRPr lang="en-US" altLang="ko-KR" sz="36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항공사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숙박시설 관리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가이드관리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여행내역 관리 기능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게시판 기능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70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8762" y="2713571"/>
            <a:ext cx="1958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Windows 10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8762" y="3797940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Eclipse JEE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762" y="5576083"/>
            <a:ext cx="246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JAVA(JDK 1.8)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8762" y="1844824"/>
            <a:ext cx="556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2019.07.08. ~ 2019.07.19. (12</a:t>
            </a:r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일간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Picture 1" descr="C:\Users\sist53\Downloads\eclipse_Logov2\eclipse_logo_colo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4102" y="3831803"/>
            <a:ext cx="2344969" cy="550912"/>
          </a:xfrm>
          <a:prstGeom prst="rect">
            <a:avLst/>
          </a:prstGeom>
          <a:noFill/>
        </p:spPr>
      </p:pic>
      <p:pic>
        <p:nvPicPr>
          <p:cNvPr id="8" name="그림 7" descr="windows-10-logo-png-transpar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9057" y="2716575"/>
            <a:ext cx="3323241" cy="5926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5592" y="2766806"/>
            <a:ext cx="1704976" cy="523220"/>
            <a:chOff x="962024" y="2695429"/>
            <a:chExt cx="1704976" cy="523220"/>
          </a:xfrm>
        </p:grpSpPr>
        <p:sp>
          <p:nvSpPr>
            <p:cNvPr id="10" name="직사각형 9"/>
            <p:cNvSpPr/>
            <p:nvPr/>
          </p:nvSpPr>
          <p:spPr>
            <a:xfrm>
              <a:off x="962024" y="2699864"/>
              <a:ext cx="1704976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3614" y="2695429"/>
              <a:ext cx="1641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개발플랫폼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5592" y="1861437"/>
            <a:ext cx="1428750" cy="523220"/>
            <a:chOff x="962025" y="1790060"/>
            <a:chExt cx="1428750" cy="523220"/>
          </a:xfrm>
        </p:grpSpPr>
        <p:sp>
          <p:nvSpPr>
            <p:cNvPr id="13" name="직사각형 12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2941" y="1790060"/>
              <a:ext cx="1386918" cy="523220"/>
            </a:xfrm>
            <a:prstGeom prst="rect">
              <a:avLst/>
            </a:prstGeom>
            <a:solidFill>
              <a:srgbClr val="46222E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개발기간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75592" y="3872854"/>
            <a:ext cx="1428750" cy="523220"/>
            <a:chOff x="962025" y="1790060"/>
            <a:chExt cx="142875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2941" y="1790060"/>
              <a:ext cx="1353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개발도구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75592" y="5566990"/>
            <a:ext cx="1428750" cy="523220"/>
            <a:chOff x="962025" y="1790060"/>
            <a:chExt cx="1428750" cy="523220"/>
          </a:xfrm>
        </p:grpSpPr>
        <p:sp>
          <p:nvSpPr>
            <p:cNvPr id="19" name="직사각형 18"/>
            <p:cNvSpPr/>
            <p:nvPr/>
          </p:nvSpPr>
          <p:spPr>
            <a:xfrm>
              <a:off x="962025" y="1794495"/>
              <a:ext cx="1428750" cy="514350"/>
            </a:xfrm>
            <a:prstGeom prst="rect">
              <a:avLst/>
            </a:prstGeom>
            <a:solidFill>
              <a:srgbClr val="4622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2941" y="1790060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rPr>
                <a:t>개발언어</a:t>
              </a:r>
              <a:endPara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pic>
        <p:nvPicPr>
          <p:cNvPr id="21" name="Picture 1" descr="C:\Users\sist53\Downloads\kisspng-java-programming-language-programmer-computer-prog-5b234cd2562863.11813418152904008235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5313280"/>
            <a:ext cx="1727924" cy="106170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631171" y="4696574"/>
            <a:ext cx="1705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Oracle DB</a:t>
            </a:r>
            <a:endParaRPr lang="ko-KR" altLang="en-US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3395" y="4535973"/>
            <a:ext cx="2150668" cy="78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71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206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항공 티켓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287" y="927815"/>
            <a:ext cx="7866701" cy="57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10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테마 관리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l="24013" t="22399" b="9002"/>
          <a:stretch/>
        </p:blipFill>
        <p:spPr>
          <a:xfrm>
            <a:off x="16718" y="1628800"/>
            <a:ext cx="893348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94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446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나라 관리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8760"/>
            <a:ext cx="9144000" cy="47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63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793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관광지 관리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7149"/>
            <a:ext cx="9144000" cy="5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71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652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항목 추가</a:t>
            </a:r>
            <a:endParaRPr lang="en-US" altLang="ko-KR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12776"/>
            <a:ext cx="6652220" cy="50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3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855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수정 페이지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40768"/>
            <a:ext cx="9144000" cy="53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48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숙박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536" y="925533"/>
            <a:ext cx="9144000" cy="56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68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532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숙박 수정 페이지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46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3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 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숙박 상세 정보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4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05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3446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회원 관리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4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52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76" y="2500307"/>
            <a:ext cx="2375896" cy="738664"/>
            <a:chOff x="3830613" y="1785926"/>
            <a:chExt cx="2376073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2237959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기획의도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02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기능구현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179929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2.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관리자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- 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회원 수정 페이지</a:t>
            </a:r>
            <a:endParaRPr lang="en-US" altLang="ko-KR" sz="32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49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75" y="2500307"/>
            <a:ext cx="1256999" cy="738664"/>
            <a:chOff x="3830613" y="1785926"/>
            <a:chExt cx="1257093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1118979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시연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264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76" y="2500307"/>
            <a:ext cx="2375896" cy="738664"/>
            <a:chOff x="3830613" y="1785926"/>
            <a:chExt cx="2376073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2237959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역할분담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25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역할분담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6367449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유병현</a:t>
            </a:r>
            <a:r>
              <a:rPr lang="ko-KR" altLang="en-US" sz="24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가이드 선택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가이드 페이지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결제페이지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가이드 후기 게시판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소스취합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설유경</a:t>
            </a:r>
            <a:r>
              <a:rPr lang="ko-KR" altLang="en-US" sz="24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숙박관리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회원관리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1:1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문의 게시판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FAQ,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발표</a:t>
            </a:r>
            <a:endParaRPr lang="en-US" altLang="ko-KR" sz="20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김찬미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err="1" smtClean="0">
                <a:latin typeface="배달의민족 주아" pitchFamily="18" charset="-127"/>
                <a:ea typeface="배달의민족 주아" pitchFamily="18" charset="-127"/>
              </a:rPr>
              <a:t>일자별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관광지 선택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총 여행 후기 게시판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 발표자료 제작</a:t>
            </a:r>
            <a:endParaRPr lang="en-US" altLang="ko-KR" sz="20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김동성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숙소 선택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숙소 후기 게시판</a:t>
            </a:r>
            <a:endParaRPr lang="en-US" altLang="ko-KR" sz="20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안상현</a:t>
            </a:r>
            <a:r>
              <a:rPr lang="ko-KR" altLang="en-US" sz="2800" dirty="0" smtClean="0">
                <a:solidFill>
                  <a:srgbClr val="46222E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나라 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항공 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테마 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관광지 관리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자유게시판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8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최다빈 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일자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나라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항공권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테마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관광지 선택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동행자 게시판</a:t>
            </a:r>
            <a:endParaRPr lang="en-US" altLang="ko-KR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29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851920" y="3217376"/>
            <a:ext cx="27972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감사합니다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643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2276872"/>
            <a:ext cx="51667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자유로운 여행 계획 제공</a:t>
            </a:r>
            <a:endParaRPr lang="en-US" altLang="ko-KR" sz="3200" dirty="0" smtClean="0">
              <a:solidFill>
                <a:srgbClr val="3B88E5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3B88E5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514350" indent="-514350">
              <a:buAutoNum type="arabicPeriod" startAt="2"/>
            </a:pPr>
            <a:endParaRPr lang="en-US" altLang="ko-KR" sz="3200" dirty="0" smtClean="0">
              <a:solidFill>
                <a:srgbClr val="3B88E5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514350" indent="-514350">
              <a:buAutoNum type="arabicPeriod" startAt="2"/>
            </a:pPr>
            <a:r>
              <a:rPr lang="ko-KR" altLang="en-US" sz="32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장바구니에 담는 듯한 </a:t>
            </a:r>
            <a:r>
              <a:rPr lang="en-US" altLang="ko-KR" sz="32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UI </a:t>
            </a:r>
            <a:r>
              <a:rPr lang="ko-KR" altLang="en-US" sz="32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제공</a:t>
            </a:r>
            <a:endParaRPr lang="en-US" altLang="ko-KR" sz="3200" dirty="0" smtClean="0">
              <a:solidFill>
                <a:srgbClr val="3B88E5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sz="3200" dirty="0">
                <a:latin typeface="배달의민족 주아" pitchFamily="18" charset="-127"/>
                <a:ea typeface="배달의민족 주아" pitchFamily="18" charset="-127"/>
              </a:rPr>
              <a:t>	</a:t>
            </a:r>
            <a:endParaRPr lang="en-US" altLang="ko-KR" sz="28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47664" y="278092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이미 정해진 여행지 탈피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! 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정해진 가이드 탈피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!</a:t>
            </a:r>
          </a:p>
          <a:p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직접 지도를 보면서 골라보자</a:t>
            </a:r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47664" y="4250485"/>
            <a:ext cx="6328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2800" dirty="0">
                <a:latin typeface="배달의민족 주아" pitchFamily="18" charset="-127"/>
                <a:ea typeface="배달의민족 주아" pitchFamily="18" charset="-127"/>
              </a:rPr>
              <a:t>쇼핑몰처럼 여행지를 장바구니에 담고자 구현</a:t>
            </a:r>
            <a:endParaRPr lang="en-US" altLang="ko-KR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4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2276872"/>
            <a:ext cx="312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배달의민족 주아" pitchFamily="18" charset="-127"/>
                <a:ea typeface="배달의민족 주아" pitchFamily="18" charset="-127"/>
              </a:rPr>
              <a:t>TraMapBasket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432756"/>
            <a:ext cx="610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여행지를 지도를 보며 바구니에 담 듯이</a:t>
            </a:r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,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0977" y="5072116"/>
            <a:ext cx="3416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여행을 계획하자</a:t>
            </a:r>
            <a:r>
              <a:rPr lang="en-US" altLang="ko-KR" sz="4000" dirty="0" smtClean="0">
                <a:solidFill>
                  <a:srgbClr val="3B88E5"/>
                </a:solidFill>
                <a:latin typeface="배달의민족 주아" pitchFamily="18" charset="-127"/>
                <a:ea typeface="배달의민족 주아" pitchFamily="18" charset="-127"/>
              </a:rPr>
              <a:t>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11560" y="3246368"/>
            <a:ext cx="7847276" cy="839415"/>
            <a:chOff x="611560" y="3246368"/>
            <a:chExt cx="7847276" cy="839415"/>
          </a:xfrm>
        </p:grpSpPr>
        <p:sp>
          <p:nvSpPr>
            <p:cNvPr id="4" name="TextBox 3"/>
            <p:cNvSpPr txBox="1"/>
            <p:nvPr/>
          </p:nvSpPr>
          <p:spPr>
            <a:xfrm>
              <a:off x="611560" y="3501008"/>
              <a:ext cx="7847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3B88E5"/>
                  </a:solidFill>
                  <a:latin typeface="배달의민족 주아" pitchFamily="18" charset="-127"/>
                  <a:ea typeface="배달의민족 주아" pitchFamily="18" charset="-127"/>
                </a:rPr>
                <a:t>Tra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vel + </a:t>
              </a:r>
              <a:r>
                <a:rPr lang="en-US" altLang="ko-KR" sz="3200" dirty="0" smtClean="0">
                  <a:solidFill>
                    <a:srgbClr val="3B88E5"/>
                  </a:solidFill>
                  <a:latin typeface="배달의민족 주아" pitchFamily="18" charset="-127"/>
                  <a:ea typeface="배달의민족 주아" pitchFamily="18" charset="-127"/>
                </a:rPr>
                <a:t>Map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 + </a:t>
              </a:r>
              <a:r>
                <a:rPr lang="en-US" altLang="ko-KR" sz="3200" dirty="0" smtClean="0">
                  <a:solidFill>
                    <a:srgbClr val="3B88E5"/>
                  </a:solidFill>
                  <a:latin typeface="배달의민족 주아" pitchFamily="18" charset="-127"/>
                  <a:ea typeface="배달의민족 주아" pitchFamily="18" charset="-127"/>
                </a:rPr>
                <a:t>Basket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 = </a:t>
              </a:r>
              <a:r>
                <a:rPr lang="ko-KR" altLang="en-US" sz="3200" dirty="0" smtClean="0">
                  <a:latin typeface="배달의민족 주아" pitchFamily="18" charset="-127"/>
                  <a:ea typeface="배달의민족 주아" pitchFamily="18" charset="-127"/>
                </a:rPr>
                <a:t>여행 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+ </a:t>
              </a:r>
              <a:r>
                <a:rPr lang="ko-KR" altLang="en-US" sz="3200" dirty="0" smtClean="0">
                  <a:latin typeface="배달의민족 주아" pitchFamily="18" charset="-127"/>
                  <a:ea typeface="배달의민족 주아" pitchFamily="18" charset="-127"/>
                </a:rPr>
                <a:t>지도 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+ </a:t>
              </a:r>
              <a:r>
                <a:rPr lang="ko-KR" altLang="en-US" sz="3200" dirty="0" smtClean="0">
                  <a:latin typeface="배달의민족 주아" pitchFamily="18" charset="-127"/>
                  <a:ea typeface="배달의민족 주아" pitchFamily="18" charset="-127"/>
                </a:rPr>
                <a:t>바구니</a:t>
              </a:r>
              <a:r>
                <a:rPr lang="en-US" altLang="ko-KR" sz="3200" dirty="0" smtClean="0">
                  <a:latin typeface="배달의민족 주아" pitchFamily="18" charset="-127"/>
                  <a:ea typeface="배달의민족 주아" pitchFamily="18" charset="-127"/>
                </a:rPr>
                <a:t>!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246368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atin typeface="배달의민족 주아" pitchFamily="18" charset="-127"/>
                  <a:ea typeface="배달의민족 주아" pitchFamily="18" charset="-127"/>
                </a:rPr>
                <a:t>말그대로</a:t>
              </a:r>
              <a:endParaRPr lang="en-US" altLang="ko-KR" sz="2000" dirty="0" smtClean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568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173416"/>
          </a:xfrm>
          <a:prstGeom prst="rect">
            <a:avLst/>
          </a:prstGeom>
          <a:solidFill>
            <a:srgbClr val="A0B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41368"/>
            <a:ext cx="9144000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3825876" y="2500307"/>
            <a:ext cx="2935345" cy="738664"/>
            <a:chOff x="3830613" y="1785926"/>
            <a:chExt cx="2935564" cy="737558"/>
          </a:xfrm>
        </p:grpSpPr>
        <p:sp>
          <p:nvSpPr>
            <p:cNvPr id="6" name="직사각형 5"/>
            <p:cNvSpPr/>
            <p:nvPr/>
          </p:nvSpPr>
          <p:spPr>
            <a:xfrm>
              <a:off x="3830613" y="1854085"/>
              <a:ext cx="98056" cy="6434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3968727" y="1785926"/>
              <a:ext cx="2797450" cy="737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4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데이터구조</a:t>
              </a:r>
              <a:endPara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4" descr="KR05 cover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1487" y="4138166"/>
            <a:ext cx="457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KR05 cover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812" y="5176391"/>
            <a:ext cx="1438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KR05 cover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12" y="788541"/>
            <a:ext cx="34004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KR05 cover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50" y="4600128"/>
            <a:ext cx="21907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KR05 cover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650" y="3088828"/>
            <a:ext cx="895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150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</a:rPr>
              <a:t>데이터구조 </a:t>
            </a:r>
            <a:r>
              <a:rPr lang="en-US" altLang="ko-KR" dirty="0" smtClean="0">
                <a:latin typeface="나눔스퀘어 ExtraBold" panose="020B0600000101010101" pitchFamily="50" charset="-127"/>
              </a:rPr>
              <a:t>- ERD</a:t>
            </a:r>
            <a:endParaRPr lang="ko-KR" altLang="en-US" dirty="0">
              <a:latin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49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305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사용자 지정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A0B800"/>
      </a:accent4>
      <a:accent5>
        <a:srgbClr val="7BA79D"/>
      </a:accent5>
      <a:accent6>
        <a:srgbClr val="968C8C"/>
      </a:accent6>
      <a:hlink>
        <a:srgbClr val="A0B800"/>
      </a:hlink>
      <a:folHlink>
        <a:srgbClr val="704404"/>
      </a:folHlink>
    </a:clrScheme>
    <a:fontScheme name="기본 디자인">
      <a:majorFont>
        <a:latin typeface="Tahoma"/>
        <a:ea typeface="HY견고딕"/>
        <a:cs typeface=""/>
      </a:majorFont>
      <a:minorFont>
        <a:latin typeface="Tahoma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465</Words>
  <Application>Microsoft Office PowerPoint</Application>
  <PresentationFormat>화면 슬라이드 쇼(4:3)</PresentationFormat>
  <Paragraphs>151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굴림</vt:lpstr>
      <vt:lpstr>Arial</vt:lpstr>
      <vt:lpstr>나눔스퀘어 ExtraBold</vt:lpstr>
      <vt:lpstr>Wingdings 2</vt:lpstr>
      <vt:lpstr>배달의민족 주아</vt:lpstr>
      <vt:lpstr>Tahoma</vt:lpstr>
      <vt:lpstr>HY견고딕</vt:lpstr>
      <vt:lpstr>Wingdings</vt:lpstr>
      <vt:lpstr>기본 디자인</vt:lpstr>
      <vt:lpstr>Tramap Basket</vt:lpstr>
      <vt:lpstr>Contents</vt:lpstr>
      <vt:lpstr>슬라이드 3</vt:lpstr>
      <vt:lpstr>개발환경</vt:lpstr>
      <vt:lpstr>슬라이드 5</vt:lpstr>
      <vt:lpstr>기획의도</vt:lpstr>
      <vt:lpstr>기획의도</vt:lpstr>
      <vt:lpstr>슬라이드 8</vt:lpstr>
      <vt:lpstr>데이터구조 - ERD</vt:lpstr>
      <vt:lpstr>데이터구조 - ERD</vt:lpstr>
      <vt:lpstr>데이터구조 - ERD</vt:lpstr>
      <vt:lpstr>슬라이드 12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기능구현</vt:lpstr>
      <vt:lpstr>슬라이드 51</vt:lpstr>
      <vt:lpstr>슬라이드 52</vt:lpstr>
      <vt:lpstr>역할분담</vt:lpstr>
      <vt:lpstr>슬라이드 54</vt:lpstr>
    </vt:vector>
  </TitlesOfParts>
  <Company>스머프마을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Jin</dc:creator>
  <cp:lastModifiedBy>sist35</cp:lastModifiedBy>
  <cp:revision>113</cp:revision>
  <dcterms:created xsi:type="dcterms:W3CDTF">2009-01-29T06:26:45Z</dcterms:created>
  <dcterms:modified xsi:type="dcterms:W3CDTF">2019-07-26T04:58:51Z</dcterms:modified>
</cp:coreProperties>
</file>